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31A2A5-FEA3-4E02-97EC-662E40DA6F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73B76A0-13F0-4DCA-9DC3-BAF76E726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41E91E-671F-4ADD-8215-E81B0019C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5D85A7-0BCC-4E2B-885B-BFFE8DB7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94945-1385-4103-A855-445C494C1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50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81F77-9D2D-4AB9-A263-84D88E9B8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C746E8A-6592-4F83-A021-1B975E050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EEFB16-6404-4AC8-8441-EC04A043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781B34-174C-4F00-A029-E15D918C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A10BFC-89EF-42BD-A18D-4758A47A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57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17CED88-48A1-4A23-B877-F649ED5F9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B3059C3-403B-4055-901F-EC8A07D8A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16B2E7-C84B-47DA-B97D-FCA579C0F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9809EA-CEBE-4E79-966A-64026293D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37AEF9-7DAE-49E1-BBEC-2F6532C8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29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EAA34B-53A7-4751-8689-A6384CEC2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39B38D-A819-4E5E-B0F0-AAE89BE9C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110532-BEC1-475C-8D9C-94AF0D34D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6C2CAC-C201-4D92-BAEE-7125465F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817C55-B1BE-4038-B59C-57020C0F6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15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AA741C-5A64-404B-A144-E00AAAEE5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00D1C6B-EB25-4381-B481-1CC3351DF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B17402-872F-411E-BC11-6A1D439CE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818784-3B8B-4CAE-8F70-A9D1155E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910A00-D359-4FEC-807E-254951EB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29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426CE8-7275-41B7-B4AB-838D11881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332A77-EBF5-4633-9DB2-CDB23C94AF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7E820A-F0DA-4004-94DA-0BE8CA1C5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4F5E83-4645-461E-BD61-ACC619E69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60F2F50-A9DC-48F0-A1BF-0CFCEA94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F6E5C9-552D-4C3C-BAC6-FCCA6F0F5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2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8E215-2A78-4BE5-A285-CEB440E93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73D170-3B5D-4652-8FC8-8BA8165D8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F535C3A-8FF3-4B99-AE86-3ABB13AFE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97E5E20-374A-40C4-915C-6362140E6A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DBECD00-DCF0-4C94-BB21-DD46B77911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DDCFA2A-2089-4221-8647-26A76BB84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2B0953D-F7D8-4602-BF99-6106DDF7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D41CB34-2BD5-4D97-A63E-32946D60D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52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0D6C64-A669-440B-A7BF-2281E26F1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B53E54-5A9E-4202-A9CA-B0AD65CE7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46B3D1C-F132-4E22-B3EA-8A95F0F07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8ED11F6-4EE4-422F-ADD1-6424696A3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9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3C8A993-3FF9-40A7-83D9-DAEC78315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AA522F6-D881-4FFA-A514-F43B71F1E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149813-6D2E-4AD8-8B28-ED7D562D5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6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B973D0-90CA-4065-B9CD-BB59231B7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6F5DDC-DF86-45C2-B59B-974E1976E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5109D8-9A2A-4004-9C5E-FB594F5D0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5E7781-3ABF-48C1-BDBA-E01007C2D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C631F4-7855-4D69-A6AC-A9537FF5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35E320-DE13-424E-81FF-AA28AE07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5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FE41F5-7A73-45BA-849D-D389CF1A3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2173EBD-DBCD-434F-9DE7-EB5C79656E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7E0E101-FE85-41EE-80A5-233353967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3DB433-8591-4821-9E9B-D556EA9B2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013D14-4939-409C-9A9F-D24547147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EBF4B8C-805B-4CE8-A861-7856921BB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8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83EC0B9-1638-4642-A307-270A8DD70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5BD3F5F-F622-4FBF-85EF-BB70DF6B5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32CE70-1D3B-4676-AB0A-82C9629AB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3061B-2B64-4AF8-ADC9-D8836A5E60CB}" type="datetimeFigureOut">
              <a:rPr lang="en-GB" smtClean="0"/>
              <a:t>01/10/2020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F7C632-39FA-4C8E-AC1B-6612B2175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55AF45-9252-400B-9FF4-11F12B8D2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81569-5723-4AFC-B676-04F981BA20B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92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5517E6-731F-4E8F-9FC3-57499CC1D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024FDB6-ADEE-441F-BE33-7FBD2998E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578600" cy="6858003"/>
          </a:xfrm>
          <a:custGeom>
            <a:avLst/>
            <a:gdLst>
              <a:gd name="connsiteX0" fmla="*/ 3840831 w 6450535"/>
              <a:gd name="connsiteY0" fmla="*/ 0 h 6858003"/>
              <a:gd name="connsiteX1" fmla="*/ 0 w 6450535"/>
              <a:gd name="connsiteY1" fmla="*/ 0 h 6858003"/>
              <a:gd name="connsiteX2" fmla="*/ 0 w 6450535"/>
              <a:gd name="connsiteY2" fmla="*/ 6858002 h 6858003"/>
              <a:gd name="connsiteX3" fmla="*/ 222478 w 6450535"/>
              <a:gd name="connsiteY3" fmla="*/ 6858002 h 6858003"/>
              <a:gd name="connsiteX4" fmla="*/ 222478 w 6450535"/>
              <a:gd name="connsiteY4" fmla="*/ 6858003 h 6858003"/>
              <a:gd name="connsiteX5" fmla="*/ 6450535 w 6450535"/>
              <a:gd name="connsiteY5" fmla="*/ 6858003 h 6858003"/>
              <a:gd name="connsiteX6" fmla="*/ 6450535 w 6450535"/>
              <a:gd name="connsiteY6" fmla="*/ 1 h 6858003"/>
              <a:gd name="connsiteX7" fmla="*/ 3840836 w 6450535"/>
              <a:gd name="connsiteY7" fmla="*/ 1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0535" h="6858003">
                <a:moveTo>
                  <a:pt x="3840831" y="0"/>
                </a:moveTo>
                <a:lnTo>
                  <a:pt x="0" y="0"/>
                </a:lnTo>
                <a:lnTo>
                  <a:pt x="0" y="6858002"/>
                </a:lnTo>
                <a:lnTo>
                  <a:pt x="222478" y="6858002"/>
                </a:lnTo>
                <a:lnTo>
                  <a:pt x="222478" y="6858003"/>
                </a:lnTo>
                <a:lnTo>
                  <a:pt x="6450535" y="6858003"/>
                </a:lnTo>
                <a:lnTo>
                  <a:pt x="6450535" y="1"/>
                </a:lnTo>
                <a:lnTo>
                  <a:pt x="384083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2974408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A0E3F47-6FDA-4B56-85F1-BA730CF81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795509"/>
            <a:ext cx="5271106" cy="2798604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rgbClr val="FFFFFF"/>
                </a:solidFill>
              </a:rPr>
              <a:t>SHIFFT Co</a:t>
            </a:r>
            <a:r>
              <a:rPr lang="nl-NL" b="1" dirty="0">
                <a:solidFill>
                  <a:srgbClr val="FFFFFF"/>
                </a:solidFill>
              </a:rPr>
              <a:t>-creation </a:t>
            </a:r>
            <a:endParaRPr lang="en-GB" b="1" dirty="0">
              <a:solidFill>
                <a:srgbClr val="FFFFFF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5486807"/>
            <a:ext cx="491961" cy="4919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1AC8B7-ACCF-428B-81DF-8141E5402A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3686187"/>
            <a:ext cx="5271106" cy="2292581"/>
          </a:xfrm>
        </p:spPr>
        <p:txBody>
          <a:bodyPr>
            <a:normAutofit/>
          </a:bodyPr>
          <a:lstStyle/>
          <a:p>
            <a:pPr algn="l"/>
            <a:r>
              <a:rPr lang="nl-NL" b="1">
                <a:solidFill>
                  <a:srgbClr val="FFFFFF"/>
                </a:solidFill>
              </a:rPr>
              <a:t>Places for People project in Norwich UK</a:t>
            </a:r>
            <a:endParaRPr lang="en-GB" b="1">
              <a:solidFill>
                <a:srgbClr val="FFFFFF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FB3B420-7FB5-483C-A1D0-D64429CB5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836" y="143441"/>
            <a:ext cx="5043705" cy="3143436"/>
          </a:xfrm>
          <a:custGeom>
            <a:avLst/>
            <a:gdLst/>
            <a:ahLst/>
            <a:cxnLst/>
            <a:rect l="l" t="t" r="r" b="b"/>
            <a:pathLst>
              <a:path w="5096871" h="3143436">
                <a:moveTo>
                  <a:pt x="75600" y="0"/>
                </a:moveTo>
                <a:lnTo>
                  <a:pt x="5021271" y="0"/>
                </a:lnTo>
                <a:cubicBezTo>
                  <a:pt x="5063024" y="0"/>
                  <a:pt x="5096871" y="33847"/>
                  <a:pt x="5096871" y="75600"/>
                </a:cubicBezTo>
                <a:lnTo>
                  <a:pt x="5096871" y="3067836"/>
                </a:lnTo>
                <a:cubicBezTo>
                  <a:pt x="5096871" y="3109589"/>
                  <a:pt x="5063024" y="3143436"/>
                  <a:pt x="5021271" y="3143436"/>
                </a:cubicBezTo>
                <a:lnTo>
                  <a:pt x="75600" y="3143436"/>
                </a:lnTo>
                <a:cubicBezTo>
                  <a:pt x="33847" y="3143436"/>
                  <a:pt x="0" y="3109589"/>
                  <a:pt x="0" y="3067836"/>
                </a:cubicBezTo>
                <a:lnTo>
                  <a:pt x="0" y="75600"/>
                </a:lnTo>
                <a:cubicBezTo>
                  <a:pt x="0" y="33847"/>
                  <a:pt x="33847" y="0"/>
                  <a:pt x="75600" y="0"/>
                </a:cubicBezTo>
                <a:close/>
              </a:path>
            </a:pathLst>
          </a:cu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65ABA61-8338-4E0A-A2EC-21B763136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348" y="3502644"/>
            <a:ext cx="3187173" cy="3187173"/>
          </a:xfrm>
          <a:custGeom>
            <a:avLst/>
            <a:gdLst/>
            <a:ahLst/>
            <a:cxnLst/>
            <a:rect l="l" t="t" r="r" b="b"/>
            <a:pathLst>
              <a:path w="5096871" h="3143436">
                <a:moveTo>
                  <a:pt x="75600" y="0"/>
                </a:moveTo>
                <a:lnTo>
                  <a:pt x="5021271" y="0"/>
                </a:lnTo>
                <a:cubicBezTo>
                  <a:pt x="5063024" y="0"/>
                  <a:pt x="5096871" y="33847"/>
                  <a:pt x="5096871" y="75600"/>
                </a:cubicBezTo>
                <a:lnTo>
                  <a:pt x="5096871" y="3067836"/>
                </a:lnTo>
                <a:cubicBezTo>
                  <a:pt x="5096871" y="3109589"/>
                  <a:pt x="5063024" y="3143436"/>
                  <a:pt x="5021271" y="3143436"/>
                </a:cubicBezTo>
                <a:lnTo>
                  <a:pt x="75600" y="3143436"/>
                </a:lnTo>
                <a:cubicBezTo>
                  <a:pt x="33847" y="3143436"/>
                  <a:pt x="0" y="3109589"/>
                  <a:pt x="0" y="3067836"/>
                </a:cubicBezTo>
                <a:lnTo>
                  <a:pt x="0" y="75600"/>
                </a:lnTo>
                <a:cubicBezTo>
                  <a:pt x="0" y="33847"/>
                  <a:pt x="33847" y="0"/>
                  <a:pt x="756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1070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4D963C-712A-4DE4-9499-D5A227A47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9" y="1396289"/>
            <a:ext cx="439909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/>
              <a:t>Context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1F4959-3D52-4DF1-8226-E8C4FEF0AD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544" y="2871982"/>
            <a:ext cx="4399094" cy="31816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/>
              <a:t>Housing association</a:t>
            </a:r>
          </a:p>
          <a:p>
            <a:endParaRPr lang="en-US" sz="1800"/>
          </a:p>
          <a:p>
            <a:r>
              <a:rPr lang="en-US" sz="1800"/>
              <a:t>A project in a complex setting</a:t>
            </a:r>
          </a:p>
          <a:p>
            <a:endParaRPr lang="en-US" sz="1800"/>
          </a:p>
          <a:p>
            <a:r>
              <a:rPr lang="en-US" sz="1800"/>
              <a:t>Geographical location</a:t>
            </a:r>
          </a:p>
          <a:p>
            <a:endParaRPr lang="en-US" sz="1800"/>
          </a:p>
          <a:p>
            <a:endParaRPr lang="en-US" sz="1800"/>
          </a:p>
        </p:txBody>
      </p:sp>
      <p:sp>
        <p:nvSpPr>
          <p:cNvPr id="20" name="Freeform: Shape 13">
            <a:extLst>
              <a:ext uri="{FF2B5EF4-FFF2-40B4-BE49-F238E27FC236}">
                <a16:creationId xmlns:a16="http://schemas.microsoft.com/office/drawing/2014/main" id="{C62225A2-D3F0-45D1-9C47-B10375316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11927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15">
            <a:extLst>
              <a:ext uri="{FF2B5EF4-FFF2-40B4-BE49-F238E27FC236}">
                <a16:creationId xmlns:a16="http://schemas.microsoft.com/office/drawing/2014/main" id="{1B9FBFA8-6AF4-4091-9C8B-DEC6D8933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942784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64190AA-F5E5-40FD-9438-0FA2D24FC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7611" y="687716"/>
            <a:ext cx="4622052" cy="2564394"/>
          </a:xfrm>
          <a:prstGeom prst="rect">
            <a:avLst/>
          </a:prstGeom>
        </p:spPr>
      </p:pic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7CD7ECEC-F1CE-4529-9CC3-8671CE1EF2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87612" y="3747005"/>
            <a:ext cx="4622052" cy="252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346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DA00A-9B5B-40FF-8E5A-BB41C1AAE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/>
          </a:bodyPr>
          <a:lstStyle/>
          <a:p>
            <a:r>
              <a:rPr lang="nl-NL" sz="4800" b="1"/>
              <a:t>The project</a:t>
            </a:r>
            <a:endParaRPr lang="en-GB" sz="4800" b="1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AC8B72-2A3C-49E9-A8EF-9CBD101A2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99032"/>
            <a:ext cx="5501834" cy="4471416"/>
          </a:xfrm>
        </p:spPr>
        <p:txBody>
          <a:bodyPr anchor="ctr">
            <a:normAutofit/>
          </a:bodyPr>
          <a:lstStyle/>
          <a:p>
            <a:r>
              <a:rPr lang="nl-NL" sz="2200">
                <a:solidFill>
                  <a:schemeClr val="bg1"/>
                </a:solidFill>
              </a:rPr>
              <a:t>Air source heat pumps</a:t>
            </a:r>
          </a:p>
          <a:p>
            <a:r>
              <a:rPr lang="nl-NL" sz="2200">
                <a:solidFill>
                  <a:schemeClr val="bg1"/>
                </a:solidFill>
              </a:rPr>
              <a:t>Solar photovotaics</a:t>
            </a:r>
          </a:p>
          <a:p>
            <a:r>
              <a:rPr lang="nl-NL" sz="2200">
                <a:solidFill>
                  <a:schemeClr val="bg1"/>
                </a:solidFill>
              </a:rPr>
              <a:t>Phase change material heat store</a:t>
            </a:r>
          </a:p>
          <a:p>
            <a:r>
              <a:rPr lang="nl-NL" sz="2200">
                <a:solidFill>
                  <a:schemeClr val="bg1"/>
                </a:solidFill>
              </a:rPr>
              <a:t>Thermal storage (battery technology)</a:t>
            </a:r>
          </a:p>
          <a:p>
            <a:endParaRPr lang="en-GB" sz="2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8838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5DFCDA-694D-4637-8E9B-038575194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9952075" cy="6858000"/>
          </a:xfrm>
          <a:custGeom>
            <a:avLst/>
            <a:gdLst>
              <a:gd name="connsiteX0" fmla="*/ 9952075 w 9952075"/>
              <a:gd name="connsiteY0" fmla="*/ 6858000 h 6858000"/>
              <a:gd name="connsiteX1" fmla="*/ 108694 w 9952075"/>
              <a:gd name="connsiteY1" fmla="*/ 6858000 h 6858000"/>
              <a:gd name="connsiteX2" fmla="*/ 79127 w 9952075"/>
              <a:gd name="connsiteY2" fmla="*/ 6681235 h 6858000"/>
              <a:gd name="connsiteX3" fmla="*/ 0 w 9952075"/>
              <a:gd name="connsiteY3" fmla="*/ 5565888 h 6858000"/>
              <a:gd name="connsiteX4" fmla="*/ 2190696 w 9952075"/>
              <a:gd name="connsiteY4" fmla="*/ 145339 h 6858000"/>
              <a:gd name="connsiteX5" fmla="*/ 2339431 w 9952075"/>
              <a:gd name="connsiteY5" fmla="*/ 0 h 6858000"/>
              <a:gd name="connsiteX6" fmla="*/ 9952075 w 9952075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52075" h="6858000">
                <a:moveTo>
                  <a:pt x="9952075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9952075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9">
            <a:extLst>
              <a:ext uri="{FF2B5EF4-FFF2-40B4-BE49-F238E27FC236}">
                <a16:creationId xmlns:a16="http://schemas.microsoft.com/office/drawing/2014/main" id="{E4DB276E-BFF1-43F5-AB90-7ABA4B9A9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9652017" cy="6858000"/>
          </a:xfrm>
          <a:custGeom>
            <a:avLst/>
            <a:gdLst>
              <a:gd name="connsiteX0" fmla="*/ 9652017 w 9652017"/>
              <a:gd name="connsiteY0" fmla="*/ 6858000 h 6858000"/>
              <a:gd name="connsiteX1" fmla="*/ 112827 w 9652017"/>
              <a:gd name="connsiteY1" fmla="*/ 6858000 h 6858000"/>
              <a:gd name="connsiteX2" fmla="*/ 76084 w 9652017"/>
              <a:gd name="connsiteY2" fmla="*/ 6638337 h 6858000"/>
              <a:gd name="connsiteX3" fmla="*/ 0 w 9652017"/>
              <a:gd name="connsiteY3" fmla="*/ 5565888 h 6858000"/>
              <a:gd name="connsiteX4" fmla="*/ 2157501 w 9652017"/>
              <a:gd name="connsiteY4" fmla="*/ 301488 h 6858000"/>
              <a:gd name="connsiteX5" fmla="*/ 2472310 w 9652017"/>
              <a:gd name="connsiteY5" fmla="*/ 0 h 6858000"/>
              <a:gd name="connsiteX6" fmla="*/ 9652017 w 9652017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2017" h="6858000">
                <a:moveTo>
                  <a:pt x="9652017" y="6858000"/>
                </a:moveTo>
                <a:lnTo>
                  <a:pt x="112827" y="6858000"/>
                </a:lnTo>
                <a:lnTo>
                  <a:pt x="76084" y="6638337"/>
                </a:lnTo>
                <a:cubicBezTo>
                  <a:pt x="25944" y="6288079"/>
                  <a:pt x="0" y="5930014"/>
                  <a:pt x="0" y="5565888"/>
                </a:cubicBezTo>
                <a:cubicBezTo>
                  <a:pt x="0" y="3514654"/>
                  <a:pt x="823309" y="1655711"/>
                  <a:pt x="2157501" y="301488"/>
                </a:cubicBezTo>
                <a:lnTo>
                  <a:pt x="2472310" y="0"/>
                </a:lnTo>
                <a:lnTo>
                  <a:pt x="9652017" y="0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95A9C1B-B32F-4F95-8FC4-8727AA83A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757694" cy="1288238"/>
          </a:xfrm>
        </p:spPr>
        <p:txBody>
          <a:bodyPr anchor="b">
            <a:normAutofit/>
          </a:bodyPr>
          <a:lstStyle/>
          <a:p>
            <a:r>
              <a:rPr lang="nl-NL" b="1" dirty="0"/>
              <a:t>Co-creation process</a:t>
            </a:r>
            <a:endParaRPr lang="en-GB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B17F7C-A715-436C-B1A1-C8302F188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56390"/>
            <a:ext cx="7322290" cy="3907465"/>
          </a:xfrm>
        </p:spPr>
        <p:txBody>
          <a:bodyPr anchor="t">
            <a:normAutofit/>
          </a:bodyPr>
          <a:lstStyle/>
          <a:p>
            <a:r>
              <a:rPr lang="nl-NL" sz="2400"/>
              <a:t>A total of 4 meetings with all relevant stakeholders</a:t>
            </a:r>
          </a:p>
          <a:p>
            <a:pPr lvl="1"/>
            <a:r>
              <a:rPr lang="nl-NL" dirty="0"/>
              <a:t>Meeting 1 Introduction</a:t>
            </a:r>
          </a:p>
          <a:p>
            <a:pPr lvl="1"/>
            <a:r>
              <a:rPr lang="nl-NL" dirty="0"/>
              <a:t>Meeting 2 Presentation draft project plan</a:t>
            </a:r>
          </a:p>
          <a:p>
            <a:pPr lvl="1"/>
            <a:r>
              <a:rPr lang="nl-NL" dirty="0"/>
              <a:t>Meeting 3 At the end of the project</a:t>
            </a:r>
          </a:p>
          <a:p>
            <a:pPr lvl="1"/>
            <a:r>
              <a:rPr lang="nl-NL" dirty="0"/>
              <a:t>Meeting 4 One year after the end of the physical works</a:t>
            </a:r>
          </a:p>
          <a:p>
            <a:r>
              <a:rPr lang="nl-NL" sz="2400"/>
              <a:t>Final report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250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21898E-86C0-4C8A-A76C-DF33E844C8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542" y="0"/>
            <a:ext cx="10432916" cy="6858000"/>
          </a:xfrm>
          <a:custGeom>
            <a:avLst/>
            <a:gdLst>
              <a:gd name="connsiteX0" fmla="*/ 1287962 w 10432916"/>
              <a:gd name="connsiteY0" fmla="*/ 0 h 6858000"/>
              <a:gd name="connsiteX1" fmla="*/ 9144956 w 10432916"/>
              <a:gd name="connsiteY1" fmla="*/ 0 h 6858000"/>
              <a:gd name="connsiteX2" fmla="*/ 9241731 w 10432916"/>
              <a:gd name="connsiteY2" fmla="*/ 111692 h 6858000"/>
              <a:gd name="connsiteX3" fmla="*/ 10432916 w 10432916"/>
              <a:gd name="connsiteY3" fmla="*/ 3429001 h 6858000"/>
              <a:gd name="connsiteX4" fmla="*/ 9241730 w 10432916"/>
              <a:gd name="connsiteY4" fmla="*/ 6746310 h 6858000"/>
              <a:gd name="connsiteX5" fmla="*/ 9144957 w 10432916"/>
              <a:gd name="connsiteY5" fmla="*/ 6858000 h 6858000"/>
              <a:gd name="connsiteX6" fmla="*/ 1287959 w 10432916"/>
              <a:gd name="connsiteY6" fmla="*/ 6858000 h 6858000"/>
              <a:gd name="connsiteX7" fmla="*/ 1191186 w 10432916"/>
              <a:gd name="connsiteY7" fmla="*/ 6746310 h 6858000"/>
              <a:gd name="connsiteX8" fmla="*/ 0 w 10432916"/>
              <a:gd name="connsiteY8" fmla="*/ 3429001 h 6858000"/>
              <a:gd name="connsiteX9" fmla="*/ 1191186 w 10432916"/>
              <a:gd name="connsiteY9" fmla="*/ 1116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2916" h="6858000">
                <a:moveTo>
                  <a:pt x="1287962" y="0"/>
                </a:moveTo>
                <a:lnTo>
                  <a:pt x="9144956" y="0"/>
                </a:lnTo>
                <a:lnTo>
                  <a:pt x="9241731" y="111692"/>
                </a:lnTo>
                <a:cubicBezTo>
                  <a:pt x="9985889" y="1013175"/>
                  <a:pt x="10432916" y="2168897"/>
                  <a:pt x="10432916" y="3429001"/>
                </a:cubicBezTo>
                <a:cubicBezTo>
                  <a:pt x="10432916" y="4689105"/>
                  <a:pt x="9985889" y="5844827"/>
                  <a:pt x="9241730" y="6746310"/>
                </a:cubicBezTo>
                <a:lnTo>
                  <a:pt x="9144957" y="6858000"/>
                </a:lnTo>
                <a:lnTo>
                  <a:pt x="1287959" y="6858000"/>
                </a:lnTo>
                <a:lnTo>
                  <a:pt x="1191186" y="6746310"/>
                </a:lnTo>
                <a:cubicBezTo>
                  <a:pt x="447027" y="5844827"/>
                  <a:pt x="0" y="4689105"/>
                  <a:pt x="0" y="3429001"/>
                </a:cubicBezTo>
                <a:cubicBezTo>
                  <a:pt x="0" y="2168897"/>
                  <a:pt x="447027" y="1013175"/>
                  <a:pt x="1191186" y="11169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8F04BD-D093-45D0-B54C-50FDB308B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942" y="0"/>
            <a:ext cx="9922116" cy="6858000"/>
          </a:xfrm>
          <a:custGeom>
            <a:avLst/>
            <a:gdLst>
              <a:gd name="connsiteX0" fmla="*/ 1378575 w 9922116"/>
              <a:gd name="connsiteY0" fmla="*/ 0 h 6858000"/>
              <a:gd name="connsiteX1" fmla="*/ 8543542 w 9922116"/>
              <a:gd name="connsiteY1" fmla="*/ 0 h 6858000"/>
              <a:gd name="connsiteX2" fmla="*/ 8633323 w 9922116"/>
              <a:gd name="connsiteY2" fmla="*/ 94145 h 6858000"/>
              <a:gd name="connsiteX3" fmla="*/ 9922116 w 9922116"/>
              <a:gd name="connsiteY3" fmla="*/ 3429001 h 6858000"/>
              <a:gd name="connsiteX4" fmla="*/ 8633323 w 9922116"/>
              <a:gd name="connsiteY4" fmla="*/ 6763858 h 6858000"/>
              <a:gd name="connsiteX5" fmla="*/ 8543544 w 9922116"/>
              <a:gd name="connsiteY5" fmla="*/ 6858000 h 6858000"/>
              <a:gd name="connsiteX6" fmla="*/ 1378573 w 9922116"/>
              <a:gd name="connsiteY6" fmla="*/ 6858000 h 6858000"/>
              <a:gd name="connsiteX7" fmla="*/ 1288793 w 9922116"/>
              <a:gd name="connsiteY7" fmla="*/ 6763858 h 6858000"/>
              <a:gd name="connsiteX8" fmla="*/ 0 w 9922116"/>
              <a:gd name="connsiteY8" fmla="*/ 3429001 h 6858000"/>
              <a:gd name="connsiteX9" fmla="*/ 1288793 w 9922116"/>
              <a:gd name="connsiteY9" fmla="*/ 941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22116" h="6858000">
                <a:moveTo>
                  <a:pt x="1378575" y="0"/>
                </a:moveTo>
                <a:lnTo>
                  <a:pt x="8543542" y="0"/>
                </a:lnTo>
                <a:lnTo>
                  <a:pt x="8633323" y="94145"/>
                </a:lnTo>
                <a:cubicBezTo>
                  <a:pt x="9434072" y="974941"/>
                  <a:pt x="9922116" y="2144991"/>
                  <a:pt x="9922116" y="3429001"/>
                </a:cubicBezTo>
                <a:cubicBezTo>
                  <a:pt x="9922116" y="4713011"/>
                  <a:pt x="9434072" y="5883061"/>
                  <a:pt x="8633323" y="6763858"/>
                </a:cubicBezTo>
                <a:lnTo>
                  <a:pt x="8543544" y="6858000"/>
                </a:lnTo>
                <a:lnTo>
                  <a:pt x="1378573" y="6858000"/>
                </a:lnTo>
                <a:lnTo>
                  <a:pt x="1288793" y="6763858"/>
                </a:lnTo>
                <a:cubicBezTo>
                  <a:pt x="488044" y="5883061"/>
                  <a:pt x="0" y="4713011"/>
                  <a:pt x="0" y="3429001"/>
                </a:cubicBezTo>
                <a:cubicBezTo>
                  <a:pt x="0" y="2144991"/>
                  <a:pt x="488044" y="974941"/>
                  <a:pt x="1288793" y="94145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31C4384-420E-4865-967A-6695DB17D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47" y="365760"/>
            <a:ext cx="7569706" cy="1288238"/>
          </a:xfrm>
        </p:spPr>
        <p:txBody>
          <a:bodyPr anchor="ctr">
            <a:normAutofit/>
          </a:bodyPr>
          <a:lstStyle/>
          <a:p>
            <a:pPr algn="ctr"/>
            <a:r>
              <a:rPr lang="nl-NL" b="1" dirty="0"/>
              <a:t>What was new for us (so far)?</a:t>
            </a:r>
            <a:endParaRPr lang="en-GB" b="1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3227C3-6B31-4344-9C9F-605C88ECD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569" y="1956816"/>
            <a:ext cx="7860863" cy="4024884"/>
          </a:xfrm>
        </p:spPr>
        <p:txBody>
          <a:bodyPr anchor="t">
            <a:normAutofit/>
          </a:bodyPr>
          <a:lstStyle/>
          <a:p>
            <a:r>
              <a:rPr lang="nl-NL" sz="2400"/>
              <a:t>We were not used to hold meetings inviting all stakeholders (including tenants, tenant representatives, energy consultants, the municipality, contractors, housing association, installers)</a:t>
            </a:r>
          </a:p>
          <a:p>
            <a:r>
              <a:rPr lang="nl-NL" sz="2400"/>
              <a:t>Obviously, we like to listen to all suggestions but there are limits to our resources (money, time). So this process needs careful attention for managing expectations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4003124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12191990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38C1321-5F25-475A-9E02-0140C7DD1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48" b="1"/>
          <a:stretch/>
        </p:blipFill>
        <p:spPr>
          <a:xfrm>
            <a:off x="1155547" y="637762"/>
            <a:ext cx="9889808" cy="557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05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B5DFCDA-694D-4637-8E9B-038575194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9952075" cy="6858000"/>
          </a:xfrm>
          <a:custGeom>
            <a:avLst/>
            <a:gdLst>
              <a:gd name="connsiteX0" fmla="*/ 9952075 w 9952075"/>
              <a:gd name="connsiteY0" fmla="*/ 6858000 h 6858000"/>
              <a:gd name="connsiteX1" fmla="*/ 108694 w 9952075"/>
              <a:gd name="connsiteY1" fmla="*/ 6858000 h 6858000"/>
              <a:gd name="connsiteX2" fmla="*/ 79127 w 9952075"/>
              <a:gd name="connsiteY2" fmla="*/ 6681235 h 6858000"/>
              <a:gd name="connsiteX3" fmla="*/ 0 w 9952075"/>
              <a:gd name="connsiteY3" fmla="*/ 5565888 h 6858000"/>
              <a:gd name="connsiteX4" fmla="*/ 2190696 w 9952075"/>
              <a:gd name="connsiteY4" fmla="*/ 145339 h 6858000"/>
              <a:gd name="connsiteX5" fmla="*/ 2339431 w 9952075"/>
              <a:gd name="connsiteY5" fmla="*/ 0 h 6858000"/>
              <a:gd name="connsiteX6" fmla="*/ 9952075 w 9952075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52075" h="6858000">
                <a:moveTo>
                  <a:pt x="9952075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9952075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DB276E-BFF1-43F5-AB90-7ABA4B9A9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9652017" cy="6858000"/>
          </a:xfrm>
          <a:custGeom>
            <a:avLst/>
            <a:gdLst>
              <a:gd name="connsiteX0" fmla="*/ 9652017 w 9652017"/>
              <a:gd name="connsiteY0" fmla="*/ 6858000 h 6858000"/>
              <a:gd name="connsiteX1" fmla="*/ 112827 w 9652017"/>
              <a:gd name="connsiteY1" fmla="*/ 6858000 h 6858000"/>
              <a:gd name="connsiteX2" fmla="*/ 76084 w 9652017"/>
              <a:gd name="connsiteY2" fmla="*/ 6638337 h 6858000"/>
              <a:gd name="connsiteX3" fmla="*/ 0 w 9652017"/>
              <a:gd name="connsiteY3" fmla="*/ 5565888 h 6858000"/>
              <a:gd name="connsiteX4" fmla="*/ 2157501 w 9652017"/>
              <a:gd name="connsiteY4" fmla="*/ 301488 h 6858000"/>
              <a:gd name="connsiteX5" fmla="*/ 2472310 w 9652017"/>
              <a:gd name="connsiteY5" fmla="*/ 0 h 6858000"/>
              <a:gd name="connsiteX6" fmla="*/ 9652017 w 9652017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2017" h="6858000">
                <a:moveTo>
                  <a:pt x="9652017" y="6858000"/>
                </a:moveTo>
                <a:lnTo>
                  <a:pt x="112827" y="6858000"/>
                </a:lnTo>
                <a:lnTo>
                  <a:pt x="76084" y="6638337"/>
                </a:lnTo>
                <a:cubicBezTo>
                  <a:pt x="25944" y="6288079"/>
                  <a:pt x="0" y="5930014"/>
                  <a:pt x="0" y="5565888"/>
                </a:cubicBezTo>
                <a:cubicBezTo>
                  <a:pt x="0" y="3514654"/>
                  <a:pt x="823309" y="1655711"/>
                  <a:pt x="2157501" y="301488"/>
                </a:cubicBezTo>
                <a:lnTo>
                  <a:pt x="2472310" y="0"/>
                </a:lnTo>
                <a:lnTo>
                  <a:pt x="9652017" y="0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C5A0FA-A650-4E4C-8D23-BC05D3A13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7757694" cy="1288238"/>
          </a:xfrm>
        </p:spPr>
        <p:txBody>
          <a:bodyPr anchor="b">
            <a:normAutofit/>
          </a:bodyPr>
          <a:lstStyle/>
          <a:p>
            <a:r>
              <a:rPr lang="nl-NL" b="1" dirty="0"/>
              <a:t>Results </a:t>
            </a:r>
            <a:endParaRPr lang="en-GB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A418A2-2AF9-4BF3-B85E-B406A21CE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956390"/>
            <a:ext cx="7322290" cy="3907465"/>
          </a:xfrm>
        </p:spPr>
        <p:txBody>
          <a:bodyPr anchor="t">
            <a:normAutofit/>
          </a:bodyPr>
          <a:lstStyle/>
          <a:p>
            <a:r>
              <a:rPr lang="nl-NL" sz="2400"/>
              <a:t>We have the feeling that stakeholders do like to be involved</a:t>
            </a:r>
          </a:p>
          <a:p>
            <a:r>
              <a:rPr lang="nl-NL" sz="2400"/>
              <a:t>It is crucial to clearly follow up on meetings and do as you promised</a:t>
            </a:r>
          </a:p>
          <a:p>
            <a:r>
              <a:rPr lang="nl-NL" sz="2400"/>
              <a:t>The whole process is more time consuming</a:t>
            </a:r>
          </a:p>
          <a:p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570465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464595" cy="68580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546337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A2B68F2-B082-4EB4-9E08-89A5A508F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263"/>
            <a:ext cx="5157216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 my two questions/elements for discussion are:</a:t>
            </a:r>
          </a:p>
        </p:txBody>
      </p:sp>
      <p:sp>
        <p:nvSpPr>
          <p:cNvPr id="58" name="Marcador de contenido 2">
            <a:extLst>
              <a:ext uri="{FF2B5EF4-FFF2-40B4-BE49-F238E27FC236}">
                <a16:creationId xmlns:a16="http://schemas.microsoft.com/office/drawing/2014/main" id="{B5140D00-EEEA-4A71-B69C-43FEEEABFD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672" y="2121763"/>
            <a:ext cx="5157216" cy="3773010"/>
          </a:xfrm>
        </p:spPr>
        <p:txBody>
          <a:bodyPr vert="horz" lIns="91440" tIns="45720" rIns="91440" bIns="45720" rtlCol="0">
            <a:normAutofit/>
          </a:bodyPr>
          <a:lstStyle/>
          <a:p>
            <a:pPr marL="514350"/>
            <a:r>
              <a:rPr lang="en-US" sz="2000"/>
              <a:t>Can we justify the co-creation process and how to measure the benefits of this process and compare them to the costs?</a:t>
            </a:r>
          </a:p>
          <a:p>
            <a:pPr marL="514350"/>
            <a:r>
              <a:rPr lang="en-US" sz="2000"/>
              <a:t>How to make sure that co-creation is not seen as hierarchical? We organise the meeting, we set the agenda, etc.</a:t>
            </a:r>
          </a:p>
          <a:p>
            <a:pPr marL="514350"/>
            <a:endParaRPr lang="en-US" sz="200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9F0A368-3DBC-4354-A4C0-4ED517316C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69642" y="1278854"/>
            <a:ext cx="4736963" cy="41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641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239</Words>
  <Application>Microsoft Office PowerPoint</Application>
  <PresentationFormat>Panorámica</PresentationFormat>
  <Paragraphs>30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SHIFFT Co-creation </vt:lpstr>
      <vt:lpstr>Context</vt:lpstr>
      <vt:lpstr>The project</vt:lpstr>
      <vt:lpstr>Co-creation process</vt:lpstr>
      <vt:lpstr>What was new for us (so far)?</vt:lpstr>
      <vt:lpstr>Presentación de PowerPoint</vt:lpstr>
      <vt:lpstr>Results </vt:lpstr>
      <vt:lpstr>So my two questions/elements for discussion are: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SHIFFT Co-creation </dc:title>
  <dc:creator>corneille koppelaar</dc:creator>
  <cp:lastModifiedBy>corneille koppelaar</cp:lastModifiedBy>
  <cp:revision>1</cp:revision>
  <dcterms:created xsi:type="dcterms:W3CDTF">2020-10-01T09:20:34Z</dcterms:created>
  <dcterms:modified xsi:type="dcterms:W3CDTF">2020-10-01T09:24:11Z</dcterms:modified>
</cp:coreProperties>
</file>