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5" r:id="rId4"/>
    <p:sldId id="268" r:id="rId5"/>
    <p:sldId id="273" r:id="rId6"/>
    <p:sldId id="271" r:id="rId7"/>
    <p:sldId id="269" r:id="rId8"/>
    <p:sldId id="270" r:id="rId9"/>
    <p:sldId id="272" r:id="rId1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  <a:srgbClr val="A9C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080" autoAdjust="0"/>
  </p:normalViewPr>
  <p:slideViewPr>
    <p:cSldViewPr snapToGrid="0">
      <p:cViewPr varScale="1">
        <p:scale>
          <a:sx n="117" d="100"/>
          <a:sy n="117" d="100"/>
        </p:scale>
        <p:origin x="-35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25ED9-3258-4BC9-90EE-3626158DEBE4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31791-CE97-46A4-9271-A467BA6C21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378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26395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76173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6196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err="1"/>
              <a:t>Colaboration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co-</a:t>
            </a:r>
            <a:r>
              <a:rPr lang="nl-BE" dirty="0" err="1"/>
              <a:t>creation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Klimaan</a:t>
            </a:r>
            <a:r>
              <a:rPr lang="nl-BE" dirty="0"/>
              <a:t>, </a:t>
            </a:r>
            <a:r>
              <a:rPr lang="nl-BE" dirty="0" err="1"/>
              <a:t>Core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2266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38599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In co-</a:t>
            </a:r>
            <a:r>
              <a:rPr lang="nl-BE" dirty="0" err="1"/>
              <a:t>creation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actors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city</a:t>
            </a:r>
            <a:endParaRPr lang="nl-BE" dirty="0"/>
          </a:p>
          <a:p>
            <a:r>
              <a:rPr lang="nl-BE" dirty="0"/>
              <a:t>~Convenant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sustainable</a:t>
            </a:r>
            <a:r>
              <a:rPr lang="nl-BE" dirty="0"/>
              <a:t> </a:t>
            </a:r>
            <a:r>
              <a:rPr lang="nl-BE" dirty="0" err="1"/>
              <a:t>logistics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31791-CE97-46A4-9271-A467BA6C21FD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116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B3F1C99-F9DC-4B7A-94A9-D51EB35DE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CDBEDA1B-3F9E-45D3-B456-A41E392856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3DC3E2B7-AD10-485C-BDD9-06E4AA94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E09E8DA4-8744-45BD-9CA9-B7EAC15AB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837FDCE7-A5E1-4F7C-8157-2DEC237F6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68093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20087DC-CCA6-4045-947E-3DA643061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A2ED4EFB-6566-4CEC-B901-25201E676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5280DEAF-A0CD-4086-A4E5-202D431BB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DA4915A0-396F-4F95-BF72-1AF02474E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59931E38-9F29-49D9-BC92-3499F82A5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389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xmlns="" id="{A3291CD1-75D0-47A7-B6E1-71C025A9D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91B45FDD-624B-4FA6-893F-1EBD85A5E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0B1C3438-238F-4D50-98D1-6F2B6F1E7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7D69F9A4-993A-4E29-B849-68F264FA3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CB1BEE88-1907-4DDA-B820-0BFFC72F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9227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7"/>
            <a:ext cx="12192000" cy="1128011"/>
          </a:xfrm>
          <a:prstGeom prst="rect">
            <a:avLst/>
          </a:prstGeom>
          <a:solidFill>
            <a:srgbClr val="005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2" tIns="54851" rIns="109702" bIns="54851" rtlCol="0" anchor="ctr"/>
          <a:lstStyle/>
          <a:p>
            <a:pPr algn="ctr"/>
            <a:endParaRPr lang="nl-BE" sz="2160" dirty="0">
              <a:ln>
                <a:noFill/>
              </a:ln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001" y="7"/>
            <a:ext cx="10972800" cy="1128011"/>
          </a:xfrm>
        </p:spPr>
        <p:txBody>
          <a:bodyPr>
            <a:normAutofit/>
          </a:bodyPr>
          <a:lstStyle>
            <a:lvl1pPr algn="l">
              <a:defRPr sz="4320" b="1">
                <a:solidFill>
                  <a:schemeClr val="bg1"/>
                </a:solidFill>
                <a:latin typeface="Proxima Nova Rg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1642"/>
              </a:spcBef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11" name="Driehoek 14"/>
          <p:cNvSpPr/>
          <p:nvPr userDrawn="1"/>
        </p:nvSpPr>
        <p:spPr>
          <a:xfrm rot="8100000">
            <a:off x="10928845" y="412183"/>
            <a:ext cx="1865129" cy="839309"/>
          </a:xfrm>
          <a:prstGeom prst="triangl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2" tIns="54851" rIns="109702" bIns="54851" rtlCol="0" anchor="ctr"/>
          <a:lstStyle/>
          <a:p>
            <a:pPr algn="ctr"/>
            <a:endParaRPr lang="nl-NL" sz="2160" dirty="0"/>
          </a:p>
        </p:txBody>
      </p:sp>
      <p:sp>
        <p:nvSpPr>
          <p:cNvPr id="12" name="Driehoek 15"/>
          <p:cNvSpPr/>
          <p:nvPr userDrawn="1"/>
        </p:nvSpPr>
        <p:spPr>
          <a:xfrm rot="2700000">
            <a:off x="11493655" y="-104960"/>
            <a:ext cx="1004068" cy="557816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2" tIns="54851" rIns="109702" bIns="54851" rtlCol="0" anchor="ctr"/>
          <a:lstStyle/>
          <a:p>
            <a:pPr algn="ctr"/>
            <a:r>
              <a:rPr lang="nl-NL" sz="216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1208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A7539FB-2AD6-47B8-8CEA-EAB7EAC44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56C2DB94-799C-49ED-93BD-D9A1EB58E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963F4CDA-A180-4EA8-9603-C1ACF5E2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F6B0CE63-E6B7-418D-8E20-3254E903C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5E2752E5-B4F9-4F83-B007-EA93ADC1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5445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B7AD70E-0433-482E-839B-AE00A2D77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2750E561-375B-4215-B1ED-3C1C56B8D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6B99C385-14E5-4491-8B86-F5F40FDF4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C8F018B6-3E66-4B19-BCF4-E6EAF2D59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387CA9B1-4515-4DAC-A979-E9564F77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85595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3CB9DF1-D516-45F5-96DF-AE90B14F5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EE0D62C3-EF4B-4B56-A96A-5DCF373CD9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00D8F1C7-1403-41D0-9FA1-7A42CF462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78872B35-7821-485D-ABC2-A3C2B3E37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097D2E0C-9847-417E-9E15-E85B97BE9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22838F9B-78B3-479D-9128-3DD12C49E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2078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46762CB-4B47-44DE-867A-7EE206177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4ACEA632-39C1-4C5B-9473-41AB4BD57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10AF7D73-8484-4985-9794-F42FC6FA5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xmlns="" id="{4DE22FE5-30D4-4C42-AE2B-DD2107BCC3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xmlns="" id="{129DA70B-8F34-4AB6-8C14-26362EE4C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xmlns="" id="{9EB52D55-7007-4341-ADA4-CA8668380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xmlns="" id="{65BD0E77-36EC-418F-B04F-4DC39A4F9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xmlns="" id="{EA720F3C-BA12-42D3-A00E-F2F3A3EBF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48004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B686D0C-AD9E-4973-9A6A-E28C0B9B0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xmlns="" id="{DFC09CDB-F232-4FCA-BB80-11A137991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C2D0C466-4F29-4FC6-BB0C-8026DEC3A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xmlns="" id="{5A028477-B65E-4DE4-ABD0-D07775018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69208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xmlns="" id="{46CD9BB7-58B9-4111-BA03-C5B702476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xmlns="" id="{5257C79C-988A-4C4D-AF17-C9A0F06E4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4C9A4CD9-1E40-4373-A931-F1CBA85C6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724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19FF1F2-1B94-49C4-BE7C-495B1978B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A877C93D-ABC0-4E99-86B2-E122845EB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5C9DBE6C-1F07-4ED2-8B01-5DC3CFBCF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FB4243E5-459A-40A2-965D-FBF4EA6F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1774F932-062B-436B-81C1-9FE46923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20AA1E62-47FB-4736-BCEF-C4F324FE5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5897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8ED5571-708C-4A7C-9197-2BB5FE51B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xmlns="" id="{77EAA414-B9EC-4753-B9A3-71057C6929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1F6D4FCA-CD81-4F9C-BE73-A3436EB9B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9CDEAAC0-EA82-4BB5-B944-3BFF17538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BF6DE250-3C01-4E64-89C7-5B0CC8A30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24AFE2C8-E321-41EF-A7ED-FDBD03E97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94221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xmlns="" id="{A88669DD-3448-4E47-A1D0-B0138524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AFE34220-ADD1-4454-9217-6441BB61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C5BA5891-ADC2-4484-94A3-51CA901AFC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6AED0-660B-4884-98AD-161E0DE93A00}" type="datetimeFigureOut">
              <a:rPr lang="nl-BE" smtClean="0"/>
              <a:t>01/10/2020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47CFBC6E-C189-418E-A79F-E3109C8608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55C598D2-C4A3-4454-AAFD-B1BEAA366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6DBF4-222B-4BAD-9F14-2A6E2C416FE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53779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1" y="274637"/>
            <a:ext cx="10972800" cy="1143000"/>
          </a:xfrm>
          <a:prstGeom prst="rect">
            <a:avLst/>
          </a:prstGeom>
        </p:spPr>
        <p:txBody>
          <a:bodyPr vert="horz" lIns="91418" tIns="45709" rIns="91418" bIns="45709" rtlCol="0" anchor="ctr">
            <a:normAutofit/>
          </a:bodyPr>
          <a:lstStyle/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1" y="1600206"/>
            <a:ext cx="10972800" cy="4525963"/>
          </a:xfrm>
          <a:prstGeom prst="rect">
            <a:avLst/>
          </a:prstGeom>
        </p:spPr>
        <p:txBody>
          <a:bodyPr vert="horz" lIns="91418" tIns="45709" rIns="91418" bIns="45709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8626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ctr" defTabSz="91418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roxima Nova Rg" pitchFamily="50" charset="0"/>
          <a:ea typeface="+mj-ea"/>
          <a:cs typeface="+mj-cs"/>
        </a:defRPr>
      </a:lvl1pPr>
    </p:titleStyle>
    <p:bodyStyle>
      <a:lvl1pPr marL="342819" indent="-342819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Proxima Nova Rg" pitchFamily="50" charset="0"/>
          <a:ea typeface="+mn-ea"/>
          <a:cs typeface="+mn-cs"/>
        </a:defRPr>
      </a:lvl1pPr>
      <a:lvl2pPr marL="742776" indent="-285684" algn="l" defTabSz="9141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Proxima Nova Rg" pitchFamily="50" charset="0"/>
          <a:ea typeface="+mn-ea"/>
          <a:cs typeface="+mn-cs"/>
        </a:defRPr>
      </a:lvl2pPr>
      <a:lvl3pPr marL="1142732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 Rg" pitchFamily="50" charset="0"/>
          <a:ea typeface="+mn-ea"/>
          <a:cs typeface="+mn-cs"/>
        </a:defRPr>
      </a:lvl3pPr>
      <a:lvl4pPr marL="1599827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Proxima Nova Rg" pitchFamily="50" charset="0"/>
          <a:ea typeface="+mn-ea"/>
          <a:cs typeface="+mn-cs"/>
        </a:defRPr>
      </a:lvl4pPr>
      <a:lvl5pPr marL="2056921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Proxima Nova Rg" pitchFamily="50" charset="0"/>
          <a:ea typeface="+mn-ea"/>
          <a:cs typeface="+mn-cs"/>
        </a:defRPr>
      </a:lvl5pPr>
      <a:lvl6pPr marL="2514014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7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01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2" indent="-228547" algn="l" defTabSz="9141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3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7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9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4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6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0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4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8" algn="l" defTabSz="914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CBC2D9A-122B-4375-8A5C-3CB5B4CDB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nl-BE" sz="5400" dirty="0">
                <a:solidFill>
                  <a:srgbClr val="0E4194"/>
                </a:solidFill>
              </a:rPr>
              <a:t>Co-</a:t>
            </a:r>
            <a:r>
              <a:rPr lang="nl-BE" sz="5400" dirty="0" err="1">
                <a:solidFill>
                  <a:srgbClr val="0E4194"/>
                </a:solidFill>
              </a:rPr>
              <a:t>creation</a:t>
            </a:r>
            <a:endParaRPr lang="nl-BE" sz="5400" dirty="0">
              <a:solidFill>
                <a:srgbClr val="0E4194"/>
              </a:solidFill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F8440849-78EC-41C2-B4F0-3B47A7E12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anchor="t">
            <a:normAutofit/>
          </a:bodyPr>
          <a:lstStyle/>
          <a:p>
            <a:pPr algn="l"/>
            <a:r>
              <a:rPr lang="nl-BE" sz="2000" dirty="0">
                <a:solidFill>
                  <a:srgbClr val="A9CE15"/>
                </a:solidFill>
              </a:rPr>
              <a:t>Stad Mechelen</a:t>
            </a:r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xmlns="" id="{E49CC64F-7275-4E33-961B-0C5CDC4398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Afbeelding 4" descr="Afbeelding met buiten, gebouw, vrachtwagen, geparkeerd&#10;&#10;Automatisch gegenereerde beschrijving">
            <a:extLst>
              <a:ext uri="{FF2B5EF4-FFF2-40B4-BE49-F238E27FC236}">
                <a16:creationId xmlns:a16="http://schemas.microsoft.com/office/drawing/2014/main" xmlns="" id="{C05C1D5E-18BE-44FE-A273-42D19B7FF6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 b="16536"/>
          <a:stretch/>
        </p:blipFill>
        <p:spPr>
          <a:xfrm>
            <a:off x="-2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xmlns="" id="{C35F2123-06CE-4A9F-B23A-356619A1F3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21" y="229976"/>
            <a:ext cx="3287696" cy="155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717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smtClean="0">
                <a:solidFill>
                  <a:schemeClr val="bg1"/>
                </a:solidFill>
              </a:rPr>
              <a:t>Home energy </a:t>
            </a:r>
            <a:r>
              <a:rPr lang="nl-BE" dirty="0" err="1" smtClean="0">
                <a:solidFill>
                  <a:schemeClr val="bg1"/>
                </a:solidFill>
              </a:rPr>
              <a:t>renovation</a:t>
            </a:r>
            <a:r>
              <a:rPr lang="nl-BE" dirty="0" smtClean="0">
                <a:solidFill>
                  <a:schemeClr val="bg1"/>
                </a:solidFill>
              </a:rPr>
              <a:t> service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6858000" y="1779639"/>
            <a:ext cx="44589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Mechelen Klimaatneutraal + Energiepunt</a:t>
            </a:r>
          </a:p>
          <a:p>
            <a:endParaRPr lang="nl-B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Point of contact for </a:t>
            </a:r>
            <a:r>
              <a:rPr lang="nl-BE" dirty="0" err="1" smtClean="0"/>
              <a:t>citizens</a:t>
            </a:r>
            <a:r>
              <a:rPr lang="nl-BE" dirty="0" smtClean="0"/>
              <a:t> of Mechelen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 smtClean="0"/>
              <a:t>Advice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support for home energy </a:t>
            </a:r>
            <a:r>
              <a:rPr lang="nl-BE" dirty="0" err="1" smtClean="0"/>
              <a:t>renovations</a:t>
            </a:r>
            <a:endParaRPr lang="nl-BE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73587"/>
            <a:ext cx="6523264" cy="502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89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>
                <a:solidFill>
                  <a:schemeClr val="bg1"/>
                </a:solidFill>
              </a:rPr>
              <a:t>Customer </a:t>
            </a:r>
            <a:r>
              <a:rPr lang="nl-BE" dirty="0" err="1" smtClean="0">
                <a:solidFill>
                  <a:schemeClr val="bg1"/>
                </a:solidFill>
              </a:rPr>
              <a:t>journey</a:t>
            </a:r>
            <a:r>
              <a:rPr lang="nl-BE" dirty="0" smtClean="0">
                <a:solidFill>
                  <a:schemeClr val="bg1"/>
                </a:solidFill>
              </a:rPr>
              <a:t> of energy </a:t>
            </a:r>
            <a:r>
              <a:rPr lang="nl-BE" dirty="0" err="1" smtClean="0">
                <a:solidFill>
                  <a:schemeClr val="bg1"/>
                </a:solidFill>
              </a:rPr>
              <a:t>savings</a:t>
            </a:r>
            <a:r>
              <a:rPr lang="nl-BE" dirty="0" smtClean="0">
                <a:solidFill>
                  <a:schemeClr val="bg1"/>
                </a:solidFill>
              </a:rPr>
              <a:t> </a:t>
            </a:r>
            <a:r>
              <a:rPr lang="nl-BE" dirty="0" err="1" smtClean="0">
                <a:solidFill>
                  <a:schemeClr val="bg1"/>
                </a:solidFill>
              </a:rPr>
              <a:t>and</a:t>
            </a:r>
            <a:r>
              <a:rPr lang="nl-BE" dirty="0" smtClean="0">
                <a:solidFill>
                  <a:schemeClr val="bg1"/>
                </a:solidFill>
              </a:rPr>
              <a:t> home energy </a:t>
            </a:r>
            <a:r>
              <a:rPr lang="nl-BE" dirty="0" err="1" smtClean="0">
                <a:solidFill>
                  <a:schemeClr val="bg1"/>
                </a:solidFill>
              </a:rPr>
              <a:t>renovations</a:t>
            </a:r>
            <a:endParaRPr lang="nl-BE" dirty="0">
              <a:solidFill>
                <a:schemeClr val="bg1"/>
              </a:solidFill>
            </a:endParaRP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xmlns="" id="{CB125F78-DA66-49C5-9925-FD1802E669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01814" y="1629697"/>
            <a:ext cx="3953628" cy="452596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xmlns="" id="{BDB88D84-B095-4E29-9B44-F3D409358F3D}"/>
              </a:ext>
            </a:extLst>
          </p:cNvPr>
          <p:cNvSpPr txBox="1"/>
          <p:nvPr/>
        </p:nvSpPr>
        <p:spPr>
          <a:xfrm>
            <a:off x="10933471" y="6457890"/>
            <a:ext cx="1258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000" dirty="0"/>
              <a:t>© hier opgewekt</a:t>
            </a:r>
          </a:p>
          <a:p>
            <a:endParaRPr lang="nl-BE" sz="1000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xmlns="" id="{7E44606A-9891-40E4-A011-B865A58869D7}"/>
              </a:ext>
            </a:extLst>
          </p:cNvPr>
          <p:cNvSpPr txBox="1"/>
          <p:nvPr/>
        </p:nvSpPr>
        <p:spPr>
          <a:xfrm>
            <a:off x="6666271" y="1936955"/>
            <a:ext cx="1160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/>
              <a:t>Advice</a:t>
            </a:r>
            <a:endParaRPr lang="nl-BE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xmlns="" id="{C30CEADD-8248-42A9-B289-4BDD6BD10326}"/>
              </a:ext>
            </a:extLst>
          </p:cNvPr>
          <p:cNvSpPr txBox="1"/>
          <p:nvPr/>
        </p:nvSpPr>
        <p:spPr>
          <a:xfrm>
            <a:off x="7398774" y="3115224"/>
            <a:ext cx="2259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Financial support</a:t>
            </a:r>
            <a:endParaRPr lang="nl-BE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xmlns="" id="{72309E84-908E-49C1-B7A1-081071633EDC}"/>
              </a:ext>
            </a:extLst>
          </p:cNvPr>
          <p:cNvSpPr txBox="1"/>
          <p:nvPr/>
        </p:nvSpPr>
        <p:spPr>
          <a:xfrm>
            <a:off x="7555442" y="5170454"/>
            <a:ext cx="251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Technical support</a:t>
            </a:r>
            <a:endParaRPr lang="nl-BE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xmlns="" id="{D18CEA8B-6873-4FC3-83D5-FA382FF3DF7F}"/>
              </a:ext>
            </a:extLst>
          </p:cNvPr>
          <p:cNvSpPr txBox="1"/>
          <p:nvPr/>
        </p:nvSpPr>
        <p:spPr>
          <a:xfrm>
            <a:off x="3298371" y="5786328"/>
            <a:ext cx="208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 smtClean="0"/>
              <a:t>Experience</a:t>
            </a:r>
            <a:endParaRPr lang="nl-BE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xmlns="" id="{682620CC-FB29-456A-9997-6D1094C70015}"/>
              </a:ext>
            </a:extLst>
          </p:cNvPr>
          <p:cNvSpPr txBox="1"/>
          <p:nvPr/>
        </p:nvSpPr>
        <p:spPr>
          <a:xfrm>
            <a:off x="2025445" y="4704736"/>
            <a:ext cx="1374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/>
              <a:t>Inspiration</a:t>
            </a:r>
            <a:endParaRPr lang="nl-BE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xmlns="" id="{54AB1922-174A-4665-88DD-E235F30FFCD8}"/>
              </a:ext>
            </a:extLst>
          </p:cNvPr>
          <p:cNvSpPr txBox="1"/>
          <p:nvPr/>
        </p:nvSpPr>
        <p:spPr>
          <a:xfrm>
            <a:off x="3072804" y="2156619"/>
            <a:ext cx="1374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Information</a:t>
            </a:r>
            <a:endParaRPr lang="nl-BE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8343900" y="1198291"/>
            <a:ext cx="3715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Service ~ customer </a:t>
            </a:r>
            <a:r>
              <a:rPr lang="nl-BE" dirty="0" err="1" smtClean="0"/>
              <a:t>journey</a:t>
            </a:r>
            <a:endParaRPr lang="nl-B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Design </a:t>
            </a:r>
            <a:r>
              <a:rPr lang="nl-BE" dirty="0" err="1" smtClean="0"/>
              <a:t>the</a:t>
            </a:r>
            <a:r>
              <a:rPr lang="nl-BE" dirty="0" smtClean="0"/>
              <a:t> service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citizens</a:t>
            </a:r>
            <a:r>
              <a:rPr lang="nl-BE" dirty="0" smtClean="0"/>
              <a:t> (co-design)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35149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Example</a:t>
            </a:r>
            <a:r>
              <a:rPr lang="nl-BE" dirty="0" smtClean="0"/>
              <a:t>: Step 5 - </a:t>
            </a:r>
            <a:r>
              <a:rPr lang="nl-BE" dirty="0" err="1" smtClean="0"/>
              <a:t>Experience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Example</a:t>
            </a:r>
            <a:r>
              <a:rPr lang="nl-BE" dirty="0" smtClean="0"/>
              <a:t>: </a:t>
            </a:r>
            <a:r>
              <a:rPr lang="nl-BE" dirty="0" err="1" smtClean="0"/>
              <a:t>how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develop</a:t>
            </a:r>
            <a:r>
              <a:rPr lang="nl-BE" dirty="0" smtClean="0"/>
              <a:t> a service </a:t>
            </a:r>
            <a:r>
              <a:rPr lang="nl-BE" dirty="0" err="1" smtClean="0"/>
              <a:t>around</a:t>
            </a:r>
            <a:r>
              <a:rPr lang="nl-BE" dirty="0" smtClean="0"/>
              <a:t> home energy monitoring</a:t>
            </a:r>
          </a:p>
          <a:p>
            <a:pPr lvl="1"/>
            <a:r>
              <a:rPr lang="nl-BE" dirty="0" err="1" smtClean="0"/>
              <a:t>Webplatform</a:t>
            </a:r>
            <a:r>
              <a:rPr lang="nl-BE" dirty="0" smtClean="0"/>
              <a:t> </a:t>
            </a:r>
            <a:r>
              <a:rPr lang="nl-BE" dirty="0" err="1" smtClean="0"/>
              <a:t>EnergieID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register energy </a:t>
            </a:r>
            <a:r>
              <a:rPr lang="nl-BE" dirty="0" err="1" smtClean="0"/>
              <a:t>consumption</a:t>
            </a:r>
            <a:endParaRPr lang="nl-BE" dirty="0"/>
          </a:p>
          <a:p>
            <a:pPr lvl="1"/>
            <a:r>
              <a:rPr lang="nl-BE" dirty="0" err="1" smtClean="0"/>
              <a:t>Our</a:t>
            </a:r>
            <a:r>
              <a:rPr lang="nl-BE" dirty="0" smtClean="0"/>
              <a:t> </a:t>
            </a:r>
            <a:r>
              <a:rPr lang="nl-BE" dirty="0" err="1" smtClean="0"/>
              <a:t>aim</a:t>
            </a:r>
            <a:r>
              <a:rPr lang="nl-BE" dirty="0" smtClean="0"/>
              <a:t>: offer a service </a:t>
            </a:r>
            <a:r>
              <a:rPr lang="nl-BE" dirty="0" err="1" smtClean="0"/>
              <a:t>with</a:t>
            </a:r>
            <a:r>
              <a:rPr lang="nl-BE" dirty="0" smtClean="0"/>
              <a:t> community engagement, data analysis</a:t>
            </a:r>
          </a:p>
          <a:p>
            <a:pPr lvl="1"/>
            <a:endParaRPr lang="nl-BE" dirty="0"/>
          </a:p>
        </p:txBody>
      </p:sp>
      <p:pic>
        <p:nvPicPr>
          <p:cNvPr id="4" name="Picture 4" descr="https://www.energieid.be/Content/images/marketing/screen1.nl-B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763" y="3864829"/>
            <a:ext cx="4751719" cy="285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www.energieid.be/Content/images/marketing/laptop.nl-B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942" y="3285537"/>
            <a:ext cx="2918930" cy="291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www.energieid.be/Content/images/marketing/phone.nl-B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483" y="4147033"/>
            <a:ext cx="2373121" cy="237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343" y="5925285"/>
            <a:ext cx="1524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4" descr="https://anvandamme.be/wp-content/uploads/1db2bb86-90f8-4901-a66b-7b82258d110c_cro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8" name="AutoShape 6" descr="https://anvandamme.be/wp-content/uploads/1db2bb86-90f8-4901-a66b-7b82258d110c_crop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994" y="5597125"/>
            <a:ext cx="1326697" cy="2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1" y="5985870"/>
            <a:ext cx="1148442" cy="63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994" y="5067459"/>
            <a:ext cx="1326697" cy="44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1" y="5077959"/>
            <a:ext cx="1261382" cy="94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4000" dirty="0" err="1">
                <a:solidFill>
                  <a:schemeClr val="bg1"/>
                </a:solidFill>
              </a:rPr>
              <a:t>Example</a:t>
            </a:r>
            <a:r>
              <a:rPr lang="nl-BE" sz="4000" dirty="0">
                <a:solidFill>
                  <a:schemeClr val="bg1"/>
                </a:solidFill>
              </a:rPr>
              <a:t>: Step 5 - </a:t>
            </a:r>
            <a:r>
              <a:rPr lang="nl-BE" sz="4000" dirty="0" err="1">
                <a:solidFill>
                  <a:schemeClr val="bg1"/>
                </a:solidFill>
              </a:rPr>
              <a:t>Experience</a:t>
            </a:r>
            <a:endParaRPr lang="nl-BE" sz="4000" dirty="0"/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xmlns="" id="{E974B9BC-9CD3-471F-9E90-2312C90BCE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113942"/>
            <a:ext cx="12194067" cy="514718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204106" y="6384969"/>
            <a:ext cx="4359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Share </a:t>
            </a:r>
            <a:r>
              <a:rPr lang="nl-BE" dirty="0" err="1" smtClean="0"/>
              <a:t>experiences</a:t>
            </a:r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799276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4000" dirty="0" err="1">
                <a:solidFill>
                  <a:schemeClr val="bg1"/>
                </a:solidFill>
              </a:rPr>
              <a:t>Example</a:t>
            </a:r>
            <a:r>
              <a:rPr lang="nl-BE" sz="4000" dirty="0">
                <a:solidFill>
                  <a:schemeClr val="bg1"/>
                </a:solidFill>
              </a:rPr>
              <a:t>: Step 5 - </a:t>
            </a:r>
            <a:r>
              <a:rPr lang="nl-BE" sz="4000" dirty="0" err="1">
                <a:solidFill>
                  <a:schemeClr val="bg1"/>
                </a:solidFill>
              </a:rPr>
              <a:t>Experience</a:t>
            </a:r>
            <a:endParaRPr lang="nl-BE" sz="4000" dirty="0">
              <a:solidFill>
                <a:schemeClr val="bg1"/>
              </a:solidFill>
            </a:endParaRP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xmlns="" id="{27D2A03A-C11D-47D9-B7A5-F2EBFFB4E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107" y="1166018"/>
            <a:ext cx="11977785" cy="5691975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204107" y="5696812"/>
            <a:ext cx="4359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 smtClean="0"/>
              <a:t>Involve</a:t>
            </a:r>
            <a:r>
              <a:rPr lang="nl-BE" dirty="0" smtClean="0"/>
              <a:t> community </a:t>
            </a:r>
            <a:r>
              <a:rPr lang="nl-BE" dirty="0" err="1" smtClean="0"/>
              <a:t>groups</a:t>
            </a:r>
            <a:r>
              <a:rPr lang="nl-BE" dirty="0" smtClean="0"/>
              <a:t> (eg. </a:t>
            </a:r>
            <a:r>
              <a:rPr lang="nl-BE" dirty="0" err="1" smtClean="0"/>
              <a:t>Citizen</a:t>
            </a:r>
            <a:r>
              <a:rPr lang="nl-BE" dirty="0" smtClean="0"/>
              <a:t> </a:t>
            </a:r>
            <a:r>
              <a:rPr lang="nl-BE" dirty="0" err="1" smtClean="0"/>
              <a:t>cooperative</a:t>
            </a:r>
            <a:r>
              <a:rPr lang="nl-BE" dirty="0" smtClean="0"/>
              <a:t> Klimaan)</a:t>
            </a:r>
          </a:p>
        </p:txBody>
      </p:sp>
    </p:spTree>
    <p:extLst>
      <p:ext uri="{BB962C8B-B14F-4D97-AF65-F5344CB8AC3E}">
        <p14:creationId xmlns:p14="http://schemas.microsoft.com/office/powerpoint/2010/main" val="1347702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 smtClean="0">
                <a:solidFill>
                  <a:schemeClr val="bg1"/>
                </a:solidFill>
              </a:rPr>
              <a:t>Link </a:t>
            </a:r>
            <a:r>
              <a:rPr lang="nl-BE" sz="2400" dirty="0" err="1" smtClean="0">
                <a:solidFill>
                  <a:schemeClr val="bg1"/>
                </a:solidFill>
              </a:rPr>
              <a:t>with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sustainable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heating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and</a:t>
            </a:r>
            <a:r>
              <a:rPr lang="nl-BE" sz="2400" dirty="0" smtClean="0">
                <a:solidFill>
                  <a:schemeClr val="bg1"/>
                </a:solidFill>
              </a:rPr>
              <a:t> SHIFFT</a:t>
            </a:r>
            <a:endParaRPr lang="nl-BE" sz="2400" dirty="0"/>
          </a:p>
        </p:txBody>
      </p:sp>
      <p:pic>
        <p:nvPicPr>
          <p:cNvPr id="5" name="Tijdelijke aanduiding voor inhoud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19" y="1990950"/>
            <a:ext cx="8960806" cy="4351338"/>
          </a:xfrm>
          <a:prstGeom prst="rect">
            <a:avLst/>
          </a:prstGeom>
        </p:spPr>
      </p:pic>
      <p:sp>
        <p:nvSpPr>
          <p:cNvPr id="6" name="Tekstvak 4"/>
          <p:cNvSpPr txBox="1"/>
          <p:nvPr/>
        </p:nvSpPr>
        <p:spPr>
          <a:xfrm>
            <a:off x="122619" y="6112017"/>
            <a:ext cx="565103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r>
              <a:rPr lang="en-US" sz="1500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 thermostats were </a:t>
            </a:r>
            <a:r>
              <a:rPr lang="en-US" sz="15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installed on February 27, 2020.</a:t>
            </a:r>
            <a:endParaRPr lang="nl-BE" sz="15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kstvak 5"/>
          <p:cNvSpPr txBox="1"/>
          <p:nvPr/>
        </p:nvSpPr>
        <p:spPr>
          <a:xfrm>
            <a:off x="2833736" y="4097930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200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-31% </a:t>
            </a:r>
            <a:endParaRPr lang="nl-BE" sz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7342" y="3305930"/>
            <a:ext cx="676715" cy="329213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3504112" y="4236429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200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-76% </a:t>
            </a:r>
            <a:endParaRPr lang="nl-BE" sz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" name="Rechte verbindingslijn met pijl 9"/>
          <p:cNvCxnSpPr/>
          <p:nvPr/>
        </p:nvCxnSpPr>
        <p:spPr>
          <a:xfrm>
            <a:off x="2505699" y="3656164"/>
            <a:ext cx="12086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kstvak 11"/>
          <p:cNvSpPr txBox="1"/>
          <p:nvPr/>
        </p:nvSpPr>
        <p:spPr>
          <a:xfrm>
            <a:off x="3745921" y="3232852"/>
            <a:ext cx="97654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BE" dirty="0"/>
          </a:p>
          <a:p>
            <a:r>
              <a:rPr lang="nl-BE" sz="15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baseline</a:t>
            </a:r>
          </a:p>
        </p:txBody>
      </p:sp>
      <p:cxnSp>
        <p:nvCxnSpPr>
          <p:cNvPr id="12" name="Rechte verbindingslijn met pijl 11"/>
          <p:cNvCxnSpPr/>
          <p:nvPr/>
        </p:nvCxnSpPr>
        <p:spPr>
          <a:xfrm>
            <a:off x="2390086" y="3935225"/>
            <a:ext cx="13558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4"/>
          <p:cNvSpPr txBox="1"/>
          <p:nvPr/>
        </p:nvSpPr>
        <p:spPr>
          <a:xfrm>
            <a:off x="3714389" y="3243849"/>
            <a:ext cx="3190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BE" dirty="0"/>
          </a:p>
          <a:p>
            <a:endParaRPr lang="nl-BE" sz="15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nl-BE" sz="1500" dirty="0" err="1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consumption</a:t>
            </a:r>
            <a:r>
              <a:rPr lang="nl-BE" sz="15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l-BE" sz="1500" dirty="0" err="1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</a:t>
            </a:r>
            <a:r>
              <a:rPr lang="nl-BE" sz="15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l-BE" sz="1500" dirty="0" err="1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degree</a:t>
            </a:r>
            <a:r>
              <a:rPr lang="nl-BE" sz="15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l-BE" sz="1500" dirty="0" err="1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days</a:t>
            </a:r>
            <a:endParaRPr lang="nl-BE" sz="15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682" y="3833016"/>
            <a:ext cx="2734882" cy="279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Woonmet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498" y="1472967"/>
            <a:ext cx="238125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9236682" y="3527684"/>
            <a:ext cx="295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/>
              <a:t>© Samenlevingsopbouw Provincie</a:t>
            </a:r>
            <a:endParaRPr lang="nl-BE" sz="1200" dirty="0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204107" y="1247276"/>
            <a:ext cx="6123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 smtClean="0"/>
              <a:t>Thermal</a:t>
            </a:r>
            <a:r>
              <a:rPr lang="nl-BE" dirty="0" smtClean="0"/>
              <a:t> comfort, smart </a:t>
            </a:r>
            <a:r>
              <a:rPr lang="nl-BE" dirty="0" err="1" smtClean="0"/>
              <a:t>technologies</a:t>
            </a:r>
            <a:r>
              <a:rPr lang="nl-BE" dirty="0" smtClean="0"/>
              <a:t>, trigger </a:t>
            </a:r>
            <a:r>
              <a:rPr lang="nl-BE" dirty="0" err="1" smtClean="0"/>
              <a:t>behaviour</a:t>
            </a:r>
            <a:r>
              <a:rPr lang="nl-BE" dirty="0" smtClean="0"/>
              <a:t> change</a:t>
            </a:r>
          </a:p>
        </p:txBody>
      </p:sp>
    </p:spTree>
    <p:extLst>
      <p:ext uri="{BB962C8B-B14F-4D97-AF65-F5344CB8AC3E}">
        <p14:creationId xmlns:p14="http://schemas.microsoft.com/office/powerpoint/2010/main" val="1341198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lang="nl-BE"/>
            </a:defPPr>
            <a:lvl1pPr marL="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5993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88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80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75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67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62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56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51" algn="l" defTabSz="1171988" rtl="0" eaLnBrk="1" latinLnBrk="0" hangingPunct="1">
              <a:defRPr sz="230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000" dirty="0">
                <a:solidFill>
                  <a:schemeClr val="bg1"/>
                </a:solidFill>
              </a:rPr>
              <a:t>Link </a:t>
            </a:r>
            <a:r>
              <a:rPr lang="nl-BE" sz="2000" dirty="0" err="1">
                <a:solidFill>
                  <a:schemeClr val="bg1"/>
                </a:solidFill>
              </a:rPr>
              <a:t>with</a:t>
            </a:r>
            <a:r>
              <a:rPr lang="nl-BE" sz="2000" dirty="0">
                <a:solidFill>
                  <a:schemeClr val="bg1"/>
                </a:solidFill>
              </a:rPr>
              <a:t> </a:t>
            </a:r>
            <a:r>
              <a:rPr lang="nl-BE" sz="2000" dirty="0" err="1">
                <a:solidFill>
                  <a:schemeClr val="bg1"/>
                </a:solidFill>
              </a:rPr>
              <a:t>sustainable</a:t>
            </a:r>
            <a:r>
              <a:rPr lang="nl-BE" sz="2000" dirty="0">
                <a:solidFill>
                  <a:schemeClr val="bg1"/>
                </a:solidFill>
              </a:rPr>
              <a:t> </a:t>
            </a:r>
            <a:r>
              <a:rPr lang="nl-BE" sz="2000" dirty="0" err="1">
                <a:solidFill>
                  <a:schemeClr val="bg1"/>
                </a:solidFill>
              </a:rPr>
              <a:t>heating</a:t>
            </a:r>
            <a:r>
              <a:rPr lang="nl-BE" sz="2000" dirty="0">
                <a:solidFill>
                  <a:schemeClr val="bg1"/>
                </a:solidFill>
              </a:rPr>
              <a:t> </a:t>
            </a:r>
            <a:r>
              <a:rPr lang="nl-BE" sz="2000" dirty="0" err="1">
                <a:solidFill>
                  <a:schemeClr val="bg1"/>
                </a:solidFill>
              </a:rPr>
              <a:t>and</a:t>
            </a:r>
            <a:r>
              <a:rPr lang="nl-BE" sz="2000" dirty="0">
                <a:solidFill>
                  <a:schemeClr val="bg1"/>
                </a:solidFill>
              </a:rPr>
              <a:t> </a:t>
            </a:r>
            <a:r>
              <a:rPr lang="nl-BE" sz="2000" dirty="0" smtClean="0">
                <a:solidFill>
                  <a:schemeClr val="bg1"/>
                </a:solidFill>
              </a:rPr>
              <a:t>SHIFFT: </a:t>
            </a:r>
            <a:br>
              <a:rPr lang="nl-BE" sz="2000" dirty="0" smtClean="0">
                <a:solidFill>
                  <a:schemeClr val="bg1"/>
                </a:solidFill>
              </a:rPr>
            </a:br>
            <a:r>
              <a:rPr lang="nl-BE" sz="2000" dirty="0" err="1" smtClean="0">
                <a:solidFill>
                  <a:schemeClr val="bg1"/>
                </a:solidFill>
              </a:rPr>
              <a:t>develop</a:t>
            </a:r>
            <a:r>
              <a:rPr lang="nl-BE" sz="2000" dirty="0" smtClean="0">
                <a:solidFill>
                  <a:schemeClr val="bg1"/>
                </a:solidFill>
              </a:rPr>
              <a:t> a service for </a:t>
            </a:r>
            <a:r>
              <a:rPr lang="nl-BE" sz="2000" dirty="0" err="1" smtClean="0">
                <a:solidFill>
                  <a:schemeClr val="bg1"/>
                </a:solidFill>
              </a:rPr>
              <a:t>sustainable</a:t>
            </a:r>
            <a:r>
              <a:rPr lang="nl-BE" sz="2000" dirty="0" smtClean="0">
                <a:solidFill>
                  <a:schemeClr val="bg1"/>
                </a:solidFill>
              </a:rPr>
              <a:t> </a:t>
            </a:r>
            <a:r>
              <a:rPr lang="nl-BE" sz="2000" dirty="0" err="1" smtClean="0">
                <a:solidFill>
                  <a:schemeClr val="bg1"/>
                </a:solidFill>
              </a:rPr>
              <a:t>heating</a:t>
            </a:r>
            <a:r>
              <a:rPr lang="nl-BE" sz="2000" dirty="0" smtClean="0">
                <a:solidFill>
                  <a:schemeClr val="bg1"/>
                </a:solidFill>
              </a:rPr>
              <a:t>, </a:t>
            </a:r>
            <a:r>
              <a:rPr lang="nl-BE" sz="2000" dirty="0" err="1" smtClean="0">
                <a:solidFill>
                  <a:schemeClr val="bg1"/>
                </a:solidFill>
              </a:rPr>
              <a:t>engage</a:t>
            </a:r>
            <a:r>
              <a:rPr lang="nl-BE" sz="2000" dirty="0" smtClean="0">
                <a:solidFill>
                  <a:schemeClr val="bg1"/>
                </a:solidFill>
              </a:rPr>
              <a:t> </a:t>
            </a:r>
            <a:r>
              <a:rPr lang="nl-BE" sz="2000" dirty="0" err="1" smtClean="0">
                <a:solidFill>
                  <a:schemeClr val="bg1"/>
                </a:solidFill>
              </a:rPr>
              <a:t>and</a:t>
            </a:r>
            <a:r>
              <a:rPr lang="nl-BE" sz="2000" dirty="0" smtClean="0">
                <a:solidFill>
                  <a:schemeClr val="bg1"/>
                </a:solidFill>
              </a:rPr>
              <a:t> form a partnership</a:t>
            </a:r>
            <a:endParaRPr lang="nl-BE" dirty="0">
              <a:solidFill>
                <a:schemeClr val="bg1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F40F5CDA-744A-44C7-90F7-C3F13550D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706" y="3894282"/>
            <a:ext cx="3442294" cy="2973108"/>
          </a:xfrm>
          <a:prstGeom prst="rect">
            <a:avLst/>
          </a:prstGeom>
        </p:spPr>
      </p:pic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xmlns="" id="{72C212D1-5722-411C-A729-7A4EA9740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8250" y="3257474"/>
            <a:ext cx="3333750" cy="636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1600" dirty="0" err="1" smtClean="0"/>
              <a:t>Example</a:t>
            </a:r>
            <a:r>
              <a:rPr lang="nl-BE" sz="1600" dirty="0" smtClean="0"/>
              <a:t>: </a:t>
            </a:r>
            <a:r>
              <a:rPr lang="nl-BE" sz="1600" dirty="0" err="1" smtClean="0"/>
              <a:t>coalition</a:t>
            </a:r>
            <a:r>
              <a:rPr lang="nl-BE" sz="1600" dirty="0" smtClean="0"/>
              <a:t> for </a:t>
            </a:r>
            <a:r>
              <a:rPr lang="nl-BE" sz="1600" dirty="0" err="1" smtClean="0"/>
              <a:t>sustainable</a:t>
            </a:r>
            <a:r>
              <a:rPr lang="nl-BE" sz="1600" dirty="0" smtClean="0"/>
              <a:t> </a:t>
            </a:r>
            <a:r>
              <a:rPr lang="nl-BE" sz="1600" dirty="0" err="1" smtClean="0"/>
              <a:t>city</a:t>
            </a:r>
            <a:r>
              <a:rPr lang="nl-BE" sz="1600" dirty="0" smtClean="0"/>
              <a:t> </a:t>
            </a:r>
            <a:r>
              <a:rPr lang="nl-BE" sz="1600" dirty="0" err="1" smtClean="0"/>
              <a:t>logistics</a:t>
            </a:r>
            <a:r>
              <a:rPr lang="nl-BE" sz="1600" dirty="0" smtClean="0"/>
              <a:t> in Mechelen</a:t>
            </a:r>
            <a:endParaRPr lang="nl-BE" sz="1600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xmlns="" id="{6633E16D-8631-4C0C-857A-C5E6429F583B}"/>
              </a:ext>
            </a:extLst>
          </p:cNvPr>
          <p:cNvSpPr txBox="1"/>
          <p:nvPr/>
        </p:nvSpPr>
        <p:spPr>
          <a:xfrm>
            <a:off x="204107" y="5696812"/>
            <a:ext cx="4359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Form a partnership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The </a:t>
            </a:r>
            <a:r>
              <a:rPr lang="nl-BE" dirty="0" err="1" smtClean="0"/>
              <a:t>process</a:t>
            </a:r>
            <a:r>
              <a:rPr lang="nl-BE" dirty="0" smtClean="0"/>
              <a:t> is </a:t>
            </a:r>
            <a:r>
              <a:rPr lang="nl-BE" dirty="0" err="1" smtClean="0"/>
              <a:t>maybe</a:t>
            </a:r>
            <a:r>
              <a:rPr lang="nl-BE" dirty="0" smtClean="0"/>
              <a:t> even more important </a:t>
            </a:r>
            <a:r>
              <a:rPr lang="nl-BE" dirty="0" err="1" smtClean="0"/>
              <a:t>than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dirty="0" err="1" smtClean="0"/>
              <a:t>result</a:t>
            </a:r>
            <a:endParaRPr lang="nl-BE" dirty="0" smtClean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47" y="1134836"/>
            <a:ext cx="4999206" cy="422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jdelijke aanduiding voor inhoud 8">
            <a:extLst>
              <a:ext uri="{FF2B5EF4-FFF2-40B4-BE49-F238E27FC236}">
                <a16:creationId xmlns:a16="http://schemas.microsoft.com/office/drawing/2014/main" xmlns="" id="{72C212D1-5722-411C-A729-7A4EA97407D4}"/>
              </a:ext>
            </a:extLst>
          </p:cNvPr>
          <p:cNvSpPr txBox="1">
            <a:spLocks/>
          </p:cNvSpPr>
          <p:nvPr/>
        </p:nvSpPr>
        <p:spPr>
          <a:xfrm>
            <a:off x="548547" y="5380836"/>
            <a:ext cx="4999206" cy="636808"/>
          </a:xfrm>
          <a:prstGeom prst="rect">
            <a:avLst/>
          </a:prstGeom>
        </p:spPr>
        <p:txBody>
          <a:bodyPr vert="horz" lIns="91418" tIns="45709" rIns="91418" bIns="45709" rtlCol="0">
            <a:normAutofit/>
          </a:bodyPr>
          <a:lstStyle>
            <a:lvl1pPr marL="342819" indent="-342819" algn="l" defTabSz="914187" rtl="0" eaLnBrk="1" latinLnBrk="0" hangingPunct="1">
              <a:lnSpc>
                <a:spcPct val="100000"/>
              </a:lnSpc>
              <a:spcBef>
                <a:spcPts val="1642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  <a:ea typeface="+mn-ea"/>
                <a:cs typeface="+mn-cs"/>
              </a:defRPr>
            </a:lvl1pPr>
            <a:lvl2pPr marL="742776" indent="-285684" algn="l" defTabSz="914187" rtl="0" eaLnBrk="1" latinLnBrk="0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  <a:ea typeface="+mn-ea"/>
                <a:cs typeface="+mn-cs"/>
              </a:defRPr>
            </a:lvl2pPr>
            <a:lvl3pPr marL="1142732" indent="-228547" algn="l" defTabSz="914187" rtl="0" eaLnBrk="1" latinLnBrk="0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  <a:ea typeface="+mn-ea"/>
                <a:cs typeface="+mn-cs"/>
              </a:defRPr>
            </a:lvl3pPr>
            <a:lvl4pPr marL="1599827" indent="-228547" algn="l" defTabSz="914187" rtl="0" eaLnBrk="1" latinLnBrk="0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  <a:ea typeface="+mn-ea"/>
                <a:cs typeface="+mn-cs"/>
              </a:defRPr>
            </a:lvl4pPr>
            <a:lvl5pPr marL="2056921" indent="-228547" algn="l" defTabSz="914187" rtl="0" eaLnBrk="1" latinLnBrk="0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Proxima Nova Rg" pitchFamily="50" charset="0"/>
                <a:ea typeface="+mn-ea"/>
                <a:cs typeface="+mn-cs"/>
              </a:defRPr>
            </a:lvl5pPr>
            <a:lvl6pPr marL="2514014" indent="-228547" algn="l" defTabSz="91418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07" indent="-228547" algn="l" defTabSz="91418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01" indent="-228547" algn="l" defTabSz="91418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92" indent="-228547" algn="l" defTabSz="91418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BE" sz="1600" dirty="0" err="1" smtClean="0"/>
              <a:t>Example</a:t>
            </a:r>
            <a:r>
              <a:rPr lang="nl-BE" sz="1600" dirty="0" smtClean="0"/>
              <a:t>: </a:t>
            </a:r>
            <a:r>
              <a:rPr lang="nl-BE" sz="1600" dirty="0" err="1" smtClean="0"/>
              <a:t>neighbourhood</a:t>
            </a:r>
            <a:r>
              <a:rPr lang="nl-BE" sz="1600" dirty="0" smtClean="0"/>
              <a:t> </a:t>
            </a:r>
            <a:r>
              <a:rPr lang="nl-BE" sz="1600" dirty="0" err="1" smtClean="0"/>
              <a:t>renovation</a:t>
            </a:r>
            <a:r>
              <a:rPr lang="nl-BE" sz="1600" dirty="0" smtClean="0"/>
              <a:t> Esdoornplein</a:t>
            </a:r>
            <a:endParaRPr lang="nl-BE" sz="1600" dirty="0"/>
          </a:p>
        </p:txBody>
      </p:sp>
    </p:spTree>
    <p:extLst>
      <p:ext uri="{BB962C8B-B14F-4D97-AF65-F5344CB8AC3E}">
        <p14:creationId xmlns:p14="http://schemas.microsoft.com/office/powerpoint/2010/main" val="20212931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Gro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angepast 1">
      <a:majorFont>
        <a:latin typeface="Proxima Nova Rg"/>
        <a:ea typeface=""/>
        <a:cs typeface=""/>
      </a:majorFont>
      <a:minorFont>
        <a:latin typeface="Proxima Nova Rg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jabloon_MetFoto_STAD  -  Alleen-lezen" id="{D4AAA5D6-F418-4B3B-837A-95B7983174A2}" vid="{748A0E5E-85D3-4A9E-993C-382B81B3DB12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215</Words>
  <Application>Microsoft Office PowerPoint</Application>
  <PresentationFormat>Aangepast</PresentationFormat>
  <Paragraphs>51</Paragraphs>
  <Slides>8</Slides>
  <Notes>6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8</vt:i4>
      </vt:variant>
    </vt:vector>
  </HeadingPairs>
  <TitlesOfParts>
    <vt:vector size="10" baseType="lpstr">
      <vt:lpstr>Kantoorthema</vt:lpstr>
      <vt:lpstr>Kantoorthema</vt:lpstr>
      <vt:lpstr>Co-creation</vt:lpstr>
      <vt:lpstr>Home energy renovation service</vt:lpstr>
      <vt:lpstr>Customer journey of energy savings and home energy renovations</vt:lpstr>
      <vt:lpstr>Example: Step 5 - Experience</vt:lpstr>
      <vt:lpstr>Example: Step 5 - Experience</vt:lpstr>
      <vt:lpstr>Example: Step 5 - Experience</vt:lpstr>
      <vt:lpstr>Link with sustainable heating and SHIFFT</vt:lpstr>
      <vt:lpstr>Link with sustainable heating and SHIFFT:  develop a service for sustainable heating, engage and form a partnership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Co-creation</dc:title>
  <dc:creator>Carnel Jolien</dc:creator>
  <cp:lastModifiedBy>Ighor Van de Vyver</cp:lastModifiedBy>
  <cp:revision>18</cp:revision>
  <dcterms:created xsi:type="dcterms:W3CDTF">2020-09-30T11:25:40Z</dcterms:created>
  <dcterms:modified xsi:type="dcterms:W3CDTF">2020-10-01T12:54:18Z</dcterms:modified>
</cp:coreProperties>
</file>